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Roboto" panose="02000000000000000000" pitchFamily="2" charset="0"/>
      <p:regular r:id="rId13"/>
      <p:bold r:id="rId14"/>
      <p:italic r:id="rId15"/>
      <p:boldItalic r:id="rId16"/>
    </p:embeddedFont>
    <p:embeddedFont>
      <p:font typeface="Roboto Slab" pitchFamily="2" charset="0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9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3741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sv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hyperlink" Target="http://localhost" TargetMode="Externa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51DD7B3-288A-992F-6DE8-AA230DCC328D}"/>
              </a:ext>
            </a:extLst>
          </p:cNvPr>
          <p:cNvSpPr/>
          <p:nvPr/>
        </p:nvSpPr>
        <p:spPr>
          <a:xfrm>
            <a:off x="0" y="7747462"/>
            <a:ext cx="14630400" cy="48213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055454" y="1061078"/>
            <a:ext cx="43022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Presented by:</a:t>
            </a:r>
            <a:endParaRPr lang="en-US" sz="2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9E4C31-402B-F246-6A31-82DB76672500}"/>
              </a:ext>
            </a:extLst>
          </p:cNvPr>
          <p:cNvSpPr txBox="1"/>
          <p:nvPr/>
        </p:nvSpPr>
        <p:spPr>
          <a:xfrm>
            <a:off x="5868647" y="402159"/>
            <a:ext cx="7930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ea typeface="Open Sans Bold" panose="020B0806030504020204" pitchFamily="34" charset="0"/>
                <a:cs typeface="Times New Roman" panose="02020603050405020304" pitchFamily="18" charset="0"/>
              </a:rPr>
              <a:t>Bachelor of Engineering(Software Engineering)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8CFEAD-F797-4E2C-CED9-6027F2CA7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6396" y="43891"/>
            <a:ext cx="2534004" cy="2857899"/>
          </a:xfrm>
          <a:prstGeom prst="rect">
            <a:avLst/>
          </a:prstGeom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FC022105-D5A6-A830-4DDA-7A4A95AC8C52}"/>
              </a:ext>
            </a:extLst>
          </p:cNvPr>
          <p:cNvSpPr/>
          <p:nvPr/>
        </p:nvSpPr>
        <p:spPr>
          <a:xfrm>
            <a:off x="6354712" y="1496278"/>
            <a:ext cx="43022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                            Amna Tariq</a:t>
            </a:r>
            <a:endParaRPr lang="en-US" sz="2200" dirty="0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48959A64-A40D-95AB-9E40-1FDE48AA4085}"/>
              </a:ext>
            </a:extLst>
          </p:cNvPr>
          <p:cNvSpPr/>
          <p:nvPr/>
        </p:nvSpPr>
        <p:spPr>
          <a:xfrm>
            <a:off x="6055454" y="1992052"/>
            <a:ext cx="43022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Section:</a:t>
            </a:r>
            <a:endParaRPr lang="en-US" sz="2200" dirty="0"/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237BFE40-173D-971F-8221-4570276E76FB}"/>
              </a:ext>
            </a:extLst>
          </p:cNvPr>
          <p:cNvSpPr/>
          <p:nvPr/>
        </p:nvSpPr>
        <p:spPr>
          <a:xfrm>
            <a:off x="8358956" y="2446502"/>
            <a:ext cx="43022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Regular</a:t>
            </a:r>
            <a:endParaRPr lang="en-US" sz="2200" dirty="0"/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44EF0B5C-98FD-6E71-819F-4DBA766DB650}"/>
              </a:ext>
            </a:extLst>
          </p:cNvPr>
          <p:cNvSpPr/>
          <p:nvPr/>
        </p:nvSpPr>
        <p:spPr>
          <a:xfrm>
            <a:off x="8358956" y="3514155"/>
            <a:ext cx="43022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2225165004</a:t>
            </a:r>
            <a:endParaRPr lang="en-US" sz="2200" dirty="0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CC31FE3D-2365-6884-7C2D-DE6873BC5B0D}"/>
              </a:ext>
            </a:extLst>
          </p:cNvPr>
          <p:cNvSpPr/>
          <p:nvPr/>
        </p:nvSpPr>
        <p:spPr>
          <a:xfrm>
            <a:off x="6055454" y="3091871"/>
            <a:ext cx="43022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Roll No:</a:t>
            </a:r>
            <a:endParaRPr lang="en-US" sz="2200" dirty="0"/>
          </a:p>
        </p:txBody>
      </p:sp>
      <p:sp>
        <p:nvSpPr>
          <p:cNvPr id="12" name="Text 1">
            <a:extLst>
              <a:ext uri="{FF2B5EF4-FFF2-40B4-BE49-F238E27FC236}">
                <a16:creationId xmlns:a16="http://schemas.microsoft.com/office/drawing/2014/main" id="{E83C6B35-93C8-394B-6D1D-E02E9CC59A70}"/>
              </a:ext>
            </a:extLst>
          </p:cNvPr>
          <p:cNvSpPr/>
          <p:nvPr/>
        </p:nvSpPr>
        <p:spPr>
          <a:xfrm>
            <a:off x="6055454" y="4249444"/>
            <a:ext cx="43022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Semester:</a:t>
            </a:r>
            <a:endParaRPr lang="en-US" sz="2200" dirty="0"/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CDAB4ACB-0376-F006-321E-05877279D3E7}"/>
              </a:ext>
            </a:extLst>
          </p:cNvPr>
          <p:cNvSpPr/>
          <p:nvPr/>
        </p:nvSpPr>
        <p:spPr>
          <a:xfrm>
            <a:off x="8358956" y="4687464"/>
            <a:ext cx="43022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7th</a:t>
            </a:r>
            <a:endParaRPr lang="en-US" sz="2200" dirty="0"/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EAEBAA48-D3B7-8346-1AFE-18CFE20B3F9F}"/>
              </a:ext>
            </a:extLst>
          </p:cNvPr>
          <p:cNvSpPr/>
          <p:nvPr/>
        </p:nvSpPr>
        <p:spPr>
          <a:xfrm>
            <a:off x="6055454" y="5357023"/>
            <a:ext cx="43022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Presented To:</a:t>
            </a:r>
            <a:endParaRPr lang="en-US" sz="2200" dirty="0"/>
          </a:p>
        </p:txBody>
      </p:sp>
      <p:sp>
        <p:nvSpPr>
          <p:cNvPr id="16" name="Text 1">
            <a:extLst>
              <a:ext uri="{FF2B5EF4-FFF2-40B4-BE49-F238E27FC236}">
                <a16:creationId xmlns:a16="http://schemas.microsoft.com/office/drawing/2014/main" id="{81EC446D-C975-8E6A-CDA6-BD8F7BFB9609}"/>
              </a:ext>
            </a:extLst>
          </p:cNvPr>
          <p:cNvSpPr/>
          <p:nvPr/>
        </p:nvSpPr>
        <p:spPr>
          <a:xfrm>
            <a:off x="8206556" y="6026582"/>
            <a:ext cx="43022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Dr. Mohsin Nazir</a:t>
            </a:r>
            <a:endParaRPr lang="en-US" sz="2200" dirty="0"/>
          </a:p>
        </p:txBody>
      </p:sp>
      <p:sp>
        <p:nvSpPr>
          <p:cNvPr id="17" name="Text 1">
            <a:extLst>
              <a:ext uri="{FF2B5EF4-FFF2-40B4-BE49-F238E27FC236}">
                <a16:creationId xmlns:a16="http://schemas.microsoft.com/office/drawing/2014/main" id="{706B6707-A208-8F3D-279C-435A3E84219C}"/>
              </a:ext>
            </a:extLst>
          </p:cNvPr>
          <p:cNvSpPr/>
          <p:nvPr/>
        </p:nvSpPr>
        <p:spPr>
          <a:xfrm>
            <a:off x="6055454" y="6696141"/>
            <a:ext cx="43022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Course:</a:t>
            </a:r>
            <a:endParaRPr lang="en-US" sz="2200" dirty="0"/>
          </a:p>
        </p:txBody>
      </p:sp>
      <p:sp>
        <p:nvSpPr>
          <p:cNvPr id="18" name="Text 1">
            <a:extLst>
              <a:ext uri="{FF2B5EF4-FFF2-40B4-BE49-F238E27FC236}">
                <a16:creationId xmlns:a16="http://schemas.microsoft.com/office/drawing/2014/main" id="{C86131FC-AE0D-CF26-29A9-6853A3F04541}"/>
              </a:ext>
            </a:extLst>
          </p:cNvPr>
          <p:cNvSpPr/>
          <p:nvPr/>
        </p:nvSpPr>
        <p:spPr>
          <a:xfrm>
            <a:off x="8206556" y="7188535"/>
            <a:ext cx="43022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Applied Data Science with AI</a:t>
            </a:r>
            <a:br>
              <a:rPr lang="en-US" dirty="0"/>
            </a:b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8630" y="368260"/>
            <a:ext cx="5664994" cy="418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 algn="l">
              <a:lnSpc>
                <a:spcPts val="3250"/>
              </a:lnSpc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Explainability &amp; Industry Relevance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468630" y="1121450"/>
            <a:ext cx="1674019" cy="209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Model Explainability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68630" y="1464469"/>
            <a:ext cx="6683216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To ensure transparency, SHAP and LIME were used to explain model predictions.</a:t>
            </a:r>
          </a:p>
          <a:p>
            <a:pPr marL="0" indent="0" algn="l">
              <a:lnSpc>
                <a:spcPts val="1650"/>
              </a:lnSpc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499846" y="1973314"/>
            <a:ext cx="6683216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b="1" dirty="0">
                <a:solidFill>
                  <a:srgbClr val="15213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SHAP:</a:t>
            </a:r>
            <a:r>
              <a:rPr lang="en-US" dirty="0">
                <a:solidFill>
                  <a:srgbClr val="15213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Provided global and local feature importance.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68630" y="2419053"/>
            <a:ext cx="6683216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b="1" dirty="0">
                <a:solidFill>
                  <a:srgbClr val="15213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LIME:</a:t>
            </a:r>
            <a:r>
              <a:rPr lang="en-US" dirty="0">
                <a:solidFill>
                  <a:srgbClr val="15213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Explained individual prediction outcomes.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468630" y="2881907"/>
            <a:ext cx="6683216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b="1" dirty="0">
                <a:solidFill>
                  <a:srgbClr val="15213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Key Features:</a:t>
            </a:r>
            <a:r>
              <a:rPr lang="en-US" dirty="0">
                <a:solidFill>
                  <a:srgbClr val="15213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V14, V17, V12, and Amount were identified as most influential.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68630" y="3349261"/>
            <a:ext cx="1674019" cy="209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Industry Impact</a:t>
            </a: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499846" y="3798157"/>
            <a:ext cx="6683216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This project holds significant relevance across various sectors: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68630" y="4215853"/>
            <a:ext cx="6683216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b="1" dirty="0">
                <a:solidFill>
                  <a:srgbClr val="15213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Banking:</a:t>
            </a:r>
            <a:r>
              <a:rPr lang="en-US" dirty="0">
                <a:solidFill>
                  <a:srgbClr val="15213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Enables real-time fraud monitoring.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468630" y="4721937"/>
            <a:ext cx="6683216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b="1" dirty="0">
                <a:solidFill>
                  <a:srgbClr val="15213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Payment Networks:</a:t>
            </a:r>
            <a:r>
              <a:rPr lang="en-US" dirty="0">
                <a:solidFill>
                  <a:srgbClr val="15213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Enhances security for Visa, Mastercard, PayPal.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68630" y="5343017"/>
            <a:ext cx="6683216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b="1" dirty="0">
                <a:solidFill>
                  <a:srgbClr val="15213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E-commerce &amp; Fintech:</a:t>
            </a:r>
            <a:r>
              <a:rPr lang="en-US" dirty="0">
                <a:solidFill>
                  <a:srgbClr val="15213F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Protects online transactions and builds customer trust.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1"/>
            <a:ext cx="6035040" cy="82295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06724" y="2510076"/>
            <a:ext cx="7943487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indent="-685800" algn="l">
              <a:lnSpc>
                <a:spcPts val="5550"/>
              </a:lnSpc>
              <a:buFont typeface="Wingdings" panose="05000000000000000000" pitchFamily="2" charset="2"/>
              <a:buChar char="q"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Introduction: Combating Digital Fraud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surge in digital payments has led to a significant increase in credit card fraud, rendering traditional detection methods inefficient. This project aims to develop an advanced AI-based fraud detection system leveraging Machine Learning, Deep Learning and unsupervised learning techniques.</a:t>
            </a:r>
            <a:endParaRPr lang="en-US" sz="1750" dirty="0"/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523031C5-75A8-CAE5-A0A7-5E5AC9A1D3C5}"/>
              </a:ext>
            </a:extLst>
          </p:cNvPr>
          <p:cNvSpPr/>
          <p:nvPr/>
        </p:nvSpPr>
        <p:spPr>
          <a:xfrm>
            <a:off x="406724" y="213658"/>
            <a:ext cx="8487894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28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PROJECT: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en-US" sz="28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Credit Card Fraud Detection Using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en-US" sz="28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Machine Learning and Deep Learning</a:t>
            </a:r>
            <a:endParaRPr lang="en-US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968403-D4EB-F3BC-A711-A9E20BC8C559}"/>
              </a:ext>
            </a:extLst>
          </p:cNvPr>
          <p:cNvSpPr/>
          <p:nvPr/>
        </p:nvSpPr>
        <p:spPr>
          <a:xfrm>
            <a:off x="0" y="7747462"/>
            <a:ext cx="14630400" cy="48213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953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indent="-685800" algn="l">
              <a:lnSpc>
                <a:spcPts val="5550"/>
              </a:lnSpc>
              <a:buFont typeface="Wingdings" panose="05000000000000000000" pitchFamily="2" charset="2"/>
              <a:buChar char="q"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42103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BFCF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1623"/>
            <a:ext cx="4196358" cy="12192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688" y="2201942"/>
            <a:ext cx="680442" cy="680442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55761" y="2406015"/>
            <a:ext cx="272177" cy="27217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51084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Preparation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1051084" y="3599497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Preprocess and clean transaction data for optimal model performance.</a:t>
            </a:r>
            <a:endParaRPr lang="en-US" sz="1750" dirty="0"/>
          </a:p>
        </p:txBody>
      </p:sp>
      <p:sp>
        <p:nvSpPr>
          <p:cNvPr id="9" name="Shape 4"/>
          <p:cNvSpPr/>
          <p:nvPr/>
        </p:nvSpPr>
        <p:spPr>
          <a:xfrm>
            <a:off x="5216962" y="2542103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BFCFE"/>
          </a:solidFill>
          <a:ln/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2511623"/>
            <a:ext cx="4196358" cy="121920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860" y="2201942"/>
            <a:ext cx="680442" cy="680442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78933" y="2406015"/>
            <a:ext cx="272177" cy="272177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5474256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4" name="Text 6"/>
          <p:cNvSpPr/>
          <p:nvPr/>
        </p:nvSpPr>
        <p:spPr>
          <a:xfrm>
            <a:off x="5474256" y="3599497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datasets and select the most predictive features.</a:t>
            </a:r>
            <a:endParaRPr lang="en-US" sz="1750" dirty="0"/>
          </a:p>
        </p:txBody>
      </p:sp>
      <p:sp>
        <p:nvSpPr>
          <p:cNvPr id="15" name="Shape 7"/>
          <p:cNvSpPr/>
          <p:nvPr/>
        </p:nvSpPr>
        <p:spPr>
          <a:xfrm>
            <a:off x="9640133" y="2542103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FBFCFE"/>
          </a:solidFill>
          <a:ln/>
        </p:spPr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2511623"/>
            <a:ext cx="4196358" cy="121920"/>
          </a:xfrm>
          <a:prstGeom prst="rect">
            <a:avLst/>
          </a:prstGeom>
        </p:spPr>
      </p:pic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8032" y="2201942"/>
            <a:ext cx="680442" cy="680442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02105" y="2406015"/>
            <a:ext cx="272177" cy="272177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9897427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Model Development</a:t>
            </a:r>
            <a:endParaRPr lang="en-US" sz="2200" dirty="0"/>
          </a:p>
        </p:txBody>
      </p:sp>
      <p:sp>
        <p:nvSpPr>
          <p:cNvPr id="20" name="Text 9"/>
          <p:cNvSpPr/>
          <p:nvPr/>
        </p:nvSpPr>
        <p:spPr>
          <a:xfrm>
            <a:off x="9897427" y="3599497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 and compare various ML and DL models.</a:t>
            </a:r>
            <a:endParaRPr lang="en-US" sz="1750" dirty="0"/>
          </a:p>
        </p:txBody>
      </p:sp>
      <p:sp>
        <p:nvSpPr>
          <p:cNvPr id="21" name="Shape 10"/>
          <p:cNvSpPr/>
          <p:nvPr/>
        </p:nvSpPr>
        <p:spPr>
          <a:xfrm>
            <a:off x="793790" y="5512475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BFCFE"/>
          </a:solidFill>
          <a:ln/>
        </p:spPr>
      </p:sp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3790" y="5481995"/>
            <a:ext cx="6407944" cy="121920"/>
          </a:xfrm>
          <a:prstGeom prst="rect">
            <a:avLst/>
          </a:prstGeom>
        </p:spPr>
      </p:pic>
      <p:pic>
        <p:nvPicPr>
          <p:cNvPr id="23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5172313"/>
            <a:ext cx="680442" cy="680442"/>
          </a:xfrm>
          <a:prstGeom prst="rect">
            <a:avLst/>
          </a:prstGeom>
        </p:spPr>
      </p:pic>
      <p:pic>
        <p:nvPicPr>
          <p:cNvPr id="24" name="Image 11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61614" y="5376386"/>
            <a:ext cx="272177" cy="272177"/>
          </a:xfrm>
          <a:prstGeom prst="rect">
            <a:avLst/>
          </a:prstGeom>
        </p:spPr>
      </p:pic>
      <p:sp>
        <p:nvSpPr>
          <p:cNvPr id="25" name="Text 11"/>
          <p:cNvSpPr/>
          <p:nvPr/>
        </p:nvSpPr>
        <p:spPr>
          <a:xfrm>
            <a:off x="1051084" y="6079450"/>
            <a:ext cx="29781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Real-time Deployment</a:t>
            </a:r>
            <a:endParaRPr lang="en-US" sz="2200" dirty="0"/>
          </a:p>
        </p:txBody>
      </p:sp>
      <p:sp>
        <p:nvSpPr>
          <p:cNvPr id="26" name="Text 12"/>
          <p:cNvSpPr/>
          <p:nvPr/>
        </p:nvSpPr>
        <p:spPr>
          <a:xfrm>
            <a:off x="1051084" y="6569869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Deploy models via Flask API for live predictions.</a:t>
            </a:r>
            <a:endParaRPr lang="en-US" sz="1750" dirty="0"/>
          </a:p>
        </p:txBody>
      </p:sp>
      <p:sp>
        <p:nvSpPr>
          <p:cNvPr id="27" name="Shape 13"/>
          <p:cNvSpPr/>
          <p:nvPr/>
        </p:nvSpPr>
        <p:spPr>
          <a:xfrm>
            <a:off x="7428548" y="5512475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BFCFE"/>
          </a:solidFill>
          <a:ln/>
        </p:spPr>
      </p:sp>
      <p:pic>
        <p:nvPicPr>
          <p:cNvPr id="28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28548" y="5481995"/>
            <a:ext cx="6407944" cy="121920"/>
          </a:xfrm>
          <a:prstGeom prst="rect">
            <a:avLst/>
          </a:prstGeom>
        </p:spPr>
      </p:pic>
      <p:pic>
        <p:nvPicPr>
          <p:cNvPr id="29" name="Image 1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2298" y="5172313"/>
            <a:ext cx="680442" cy="680442"/>
          </a:xfrm>
          <a:prstGeom prst="rect">
            <a:avLst/>
          </a:prstGeom>
        </p:spPr>
      </p:pic>
      <p:pic>
        <p:nvPicPr>
          <p:cNvPr id="30" name="Image 14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96371" y="5376386"/>
            <a:ext cx="272177" cy="272177"/>
          </a:xfrm>
          <a:prstGeom prst="rect">
            <a:avLst/>
          </a:prstGeom>
        </p:spPr>
      </p:pic>
      <p:sp>
        <p:nvSpPr>
          <p:cNvPr id="31" name="Text 14"/>
          <p:cNvSpPr/>
          <p:nvPr/>
        </p:nvSpPr>
        <p:spPr>
          <a:xfrm>
            <a:off x="7685842" y="60794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Model Explainability</a:t>
            </a:r>
            <a:endParaRPr lang="en-US" sz="2200" dirty="0"/>
          </a:p>
        </p:txBody>
      </p:sp>
      <p:sp>
        <p:nvSpPr>
          <p:cNvPr id="32" name="Text 15"/>
          <p:cNvSpPr/>
          <p:nvPr/>
        </p:nvSpPr>
        <p:spPr>
          <a:xfrm>
            <a:off x="7685842" y="6569869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Utilize SHAP &amp; LIME for transparent prediction insights.</a:t>
            </a:r>
            <a:endParaRPr lang="en-US" sz="175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9B9D0B0-3540-AE6F-3B94-AF12A3EFDE25}"/>
              </a:ext>
            </a:extLst>
          </p:cNvPr>
          <p:cNvSpPr/>
          <p:nvPr/>
        </p:nvSpPr>
        <p:spPr>
          <a:xfrm>
            <a:off x="0" y="7747462"/>
            <a:ext cx="14630400" cy="48213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1723" y="354925"/>
            <a:ext cx="5183743" cy="403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Dataset Overview &amp; Preprocessing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451723" y="1316105"/>
            <a:ext cx="1613654" cy="201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4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Transaction Dataset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451723" y="1940600"/>
            <a:ext cx="6706076" cy="1787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used a credit card transaction dataset with 30 features. </a:t>
            </a:r>
          </a:p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key challenge was the extreme class imbalance: less than 1% of transactions    were fraudulent.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44103" y="2744271"/>
            <a:ext cx="6706076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Features: V1–V28, Amount, Class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444103" y="3043529"/>
            <a:ext cx="6706076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Imbalance: Fraud &lt; 1%</a:t>
            </a:r>
            <a:endParaRPr lang="en-US" sz="16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36172"/>
            <a:ext cx="6234545" cy="409342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480221" y="1316105"/>
            <a:ext cx="1911548" cy="201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4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Preprocessing Steps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7480221" y="1940600"/>
            <a:ext cx="6706076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Rigorous preprocessing was crucial to handle the dataset's complexities.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480221" y="2263140"/>
            <a:ext cx="6706076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cleaning: Removed duplicates, handled missing values, and outliers.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480221" y="2635335"/>
            <a:ext cx="6706076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 scaling: Applied StandardScaler to normalize features.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480221" y="2978872"/>
            <a:ext cx="6706076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Imbalance handling: Employed techniques to address the skewed fraud </a:t>
            </a:r>
          </a:p>
          <a:p>
            <a:pPr algn="l">
              <a:lnSpc>
                <a:spcPts val="1600"/>
              </a:lnSpc>
              <a:buSzPct val="100000"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distribution.</a:t>
            </a:r>
            <a:endParaRPr lang="en-US" sz="160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324" y="4136171"/>
            <a:ext cx="6706076" cy="398150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E2580FD-60B0-5A9E-BE90-CC0D7751DB69}"/>
              </a:ext>
            </a:extLst>
          </p:cNvPr>
          <p:cNvSpPr/>
          <p:nvPr/>
        </p:nvSpPr>
        <p:spPr>
          <a:xfrm>
            <a:off x="0" y="7747462"/>
            <a:ext cx="14630400" cy="48213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8669" y="613529"/>
            <a:ext cx="7586663" cy="1390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500" indent="-571500" algn="l">
              <a:lnSpc>
                <a:spcPts val="5450"/>
              </a:lnSpc>
              <a:buFont typeface="Wingdings" panose="05000000000000000000" pitchFamily="2" charset="2"/>
              <a:buChar char="q"/>
            </a:pPr>
            <a:r>
              <a:rPr lang="en-US" sz="43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Exploratory Data Analysis (EDA)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8669" y="2337911"/>
            <a:ext cx="3682127" cy="2883813"/>
          </a:xfrm>
          <a:prstGeom prst="roundRect">
            <a:avLst>
              <a:gd name="adj" fmla="val 1157"/>
            </a:avLst>
          </a:prstGeom>
          <a:solidFill>
            <a:srgbClr val="E9ECF2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078" y="2560320"/>
            <a:ext cx="667464" cy="667464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4672" y="2743795"/>
            <a:ext cx="300276" cy="3002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01078" y="3450193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Fraud Distribution</a:t>
            </a:r>
            <a:endParaRPr lang="en-US" sz="2150" dirty="0"/>
          </a:p>
        </p:txBody>
      </p:sp>
      <p:sp>
        <p:nvSpPr>
          <p:cNvPr id="8" name="Text 3"/>
          <p:cNvSpPr/>
          <p:nvPr/>
        </p:nvSpPr>
        <p:spPr>
          <a:xfrm>
            <a:off x="1001078" y="3931325"/>
            <a:ext cx="3237309" cy="1067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Analyzed the stark contrast between fraudulent and non-fraudulent transactions.</a:t>
            </a:r>
            <a:endParaRPr lang="en-US" sz="1750" dirty="0"/>
          </a:p>
        </p:txBody>
      </p:sp>
      <p:sp>
        <p:nvSpPr>
          <p:cNvPr id="9" name="Shape 4"/>
          <p:cNvSpPr/>
          <p:nvPr/>
        </p:nvSpPr>
        <p:spPr>
          <a:xfrm>
            <a:off x="4683204" y="2337911"/>
            <a:ext cx="3682127" cy="2883813"/>
          </a:xfrm>
          <a:prstGeom prst="roundRect">
            <a:avLst>
              <a:gd name="adj" fmla="val 1157"/>
            </a:avLst>
          </a:prstGeom>
          <a:solidFill>
            <a:srgbClr val="E9ECF2"/>
          </a:solidFill>
          <a:ln/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5613" y="2560320"/>
            <a:ext cx="667464" cy="667464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89208" y="2743795"/>
            <a:ext cx="300276" cy="30027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4905613" y="3450193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Feature Correlation</a:t>
            </a:r>
            <a:endParaRPr lang="en-US" sz="2150" dirty="0"/>
          </a:p>
        </p:txBody>
      </p:sp>
      <p:sp>
        <p:nvSpPr>
          <p:cNvPr id="13" name="Text 6"/>
          <p:cNvSpPr/>
          <p:nvPr/>
        </p:nvSpPr>
        <p:spPr>
          <a:xfrm>
            <a:off x="4905613" y="3931325"/>
            <a:ext cx="3237309" cy="1067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Identified V12, V14 and V17 as top predictors due to strong correlations.</a:t>
            </a:r>
            <a:endParaRPr lang="en-US" sz="1750" dirty="0"/>
          </a:p>
        </p:txBody>
      </p:sp>
      <p:sp>
        <p:nvSpPr>
          <p:cNvPr id="14" name="Shape 7"/>
          <p:cNvSpPr/>
          <p:nvPr/>
        </p:nvSpPr>
        <p:spPr>
          <a:xfrm>
            <a:off x="778669" y="5444133"/>
            <a:ext cx="7586663" cy="2171819"/>
          </a:xfrm>
          <a:prstGeom prst="roundRect">
            <a:avLst>
              <a:gd name="adj" fmla="val 1537"/>
            </a:avLst>
          </a:prstGeom>
          <a:solidFill>
            <a:srgbClr val="E9ECF2"/>
          </a:solidFill>
          <a:ln/>
        </p:spPr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1078" y="5666542"/>
            <a:ext cx="667464" cy="667464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84672" y="5850017"/>
            <a:ext cx="300276" cy="300276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1001078" y="6556415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Anomaly Patterns</a:t>
            </a:r>
            <a:endParaRPr lang="en-US" sz="2150" dirty="0"/>
          </a:p>
        </p:txBody>
      </p:sp>
      <p:sp>
        <p:nvSpPr>
          <p:cNvPr id="18" name="Text 9"/>
          <p:cNvSpPr/>
          <p:nvPr/>
        </p:nvSpPr>
        <p:spPr>
          <a:xfrm>
            <a:off x="1001078" y="7037546"/>
            <a:ext cx="7141845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Detected unusual patterns and anomalies within the 'Amount' feature.</a:t>
            </a:r>
            <a:endParaRPr lang="en-US" sz="17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2D4210-7D71-46DB-D783-547647323055}"/>
              </a:ext>
            </a:extLst>
          </p:cNvPr>
          <p:cNvSpPr/>
          <p:nvPr/>
        </p:nvSpPr>
        <p:spPr>
          <a:xfrm>
            <a:off x="0" y="7747462"/>
            <a:ext cx="14630400" cy="48213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860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1999" y="3447455"/>
            <a:ext cx="6666905" cy="671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571500" indent="-571500" algn="l">
              <a:lnSpc>
                <a:spcPts val="5250"/>
              </a:lnSpc>
              <a:buFont typeface="Wingdings" panose="05000000000000000000" pitchFamily="2" charset="2"/>
              <a:buChar char="q"/>
            </a:pPr>
            <a:r>
              <a:rPr lang="en-US" sz="4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Machine Learning Models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999" y="4441269"/>
            <a:ext cx="6563201" cy="85951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66788" y="5515570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Logistic Regression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966788" y="5980152"/>
            <a:ext cx="6133624" cy="687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Served as the baseline model, providing initial performance metrics.</a:t>
            </a:r>
            <a:endParaRPr lang="en-US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4441269"/>
            <a:ext cx="6563201" cy="8595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9989" y="5515570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Random Forest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529989" y="5980152"/>
            <a:ext cx="6133624" cy="687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Demonstrated superior recall and accuracy compared to the baseline.</a:t>
            </a:r>
            <a:endParaRPr lang="en-US" dirty="0"/>
          </a:p>
        </p:txBody>
      </p:sp>
      <p:sp>
        <p:nvSpPr>
          <p:cNvPr id="10" name="Text 5"/>
          <p:cNvSpPr/>
          <p:nvPr/>
        </p:nvSpPr>
        <p:spPr>
          <a:xfrm>
            <a:off x="751999" y="7124343"/>
            <a:ext cx="13126402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Models were evaluated using Accuracy, Precision, Recall, F1-Score and ROC-AUC to ensure comprehensive performance assessment.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7C8BD-F417-5818-A879-498B0911F4CC}"/>
              </a:ext>
            </a:extLst>
          </p:cNvPr>
          <p:cNvSpPr/>
          <p:nvPr/>
        </p:nvSpPr>
        <p:spPr>
          <a:xfrm>
            <a:off x="0" y="7747462"/>
            <a:ext cx="14630400" cy="48213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1021" y="433030"/>
            <a:ext cx="4148018" cy="491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 algn="l">
              <a:lnSpc>
                <a:spcPts val="3850"/>
              </a:lnSpc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Deep Learning Models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551021" y="1318498"/>
            <a:ext cx="2998946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4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Artificial Neural Network (ANN)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551021" y="1957983"/>
            <a:ext cx="6572131" cy="503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Utilized two hidden layers, trained on scaled numeric       features, leading to improved accuracy in fraud detection.</a:t>
            </a:r>
            <a:endParaRPr lang="en-US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9469"/>
            <a:ext cx="6572131" cy="486013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14868" y="1318498"/>
            <a:ext cx="3707606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4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Recurrent Neural Network (RNN/LSTM)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514868" y="1957983"/>
            <a:ext cx="6572131" cy="503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Designed to capture sequential patterns in transaction data, significantly enhancing recall for fraudulent activities.</a:t>
            </a:r>
            <a:endParaRPr lang="en-US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269" y="3369469"/>
            <a:ext cx="6572131" cy="486013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C64AEB95-24C1-9EE1-1DB4-885004A7B0D8}"/>
              </a:ext>
            </a:extLst>
          </p:cNvPr>
          <p:cNvSpPr/>
          <p:nvPr/>
        </p:nvSpPr>
        <p:spPr>
          <a:xfrm>
            <a:off x="0" y="7747462"/>
            <a:ext cx="14630400" cy="48213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530066" y="416481"/>
            <a:ext cx="7791450" cy="473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 algn="l">
              <a:lnSpc>
                <a:spcPts val="3700"/>
              </a:lnSpc>
              <a:buFont typeface="Wingdings" panose="05000000000000000000" pitchFamily="2" charset="2"/>
              <a:buChar char="q"/>
            </a:pPr>
            <a:r>
              <a:rPr lang="en-US" sz="29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Unsupervised Learning &amp; Model Evaluation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30066" y="1141961"/>
            <a:ext cx="2332434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Unsupervised Techniques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530066" y="1656397"/>
            <a:ext cx="6600349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6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K-Means Clustering: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Identified hidden clusters of</a:t>
            </a:r>
          </a:p>
          <a:p>
            <a:pPr algn="l">
              <a:lnSpc>
                <a:spcPts val="1900"/>
              </a:lnSpc>
              <a:buSzPct val="100000"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fraudulent transactions.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30066" y="2503143"/>
            <a:ext cx="6600349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6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PCA: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Reduced dimensionality and visualized anomalies effectively.</a:t>
            </a:r>
            <a:endParaRPr lang="en-US" sz="16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44440"/>
            <a:ext cx="6600349" cy="508516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07605" y="1268373"/>
            <a:ext cx="2695337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Model Performance Summary</a:t>
            </a:r>
            <a:endParaRPr lang="en-US" dirty="0"/>
          </a:p>
        </p:txBody>
      </p:sp>
      <p:sp>
        <p:nvSpPr>
          <p:cNvPr id="8" name="Shape 5"/>
          <p:cNvSpPr/>
          <p:nvPr/>
        </p:nvSpPr>
        <p:spPr>
          <a:xfrm>
            <a:off x="7507605" y="1675328"/>
            <a:ext cx="6600349" cy="2695932"/>
          </a:xfrm>
          <a:prstGeom prst="roundRect">
            <a:avLst>
              <a:gd name="adj" fmla="val 84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515225" y="1682948"/>
            <a:ext cx="6675120" cy="36576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7667268" y="1781413"/>
            <a:ext cx="790932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8768715" y="1781413"/>
            <a:ext cx="787122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Accuracy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9866352" y="1781413"/>
            <a:ext cx="787122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Precision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0963989" y="1781413"/>
            <a:ext cx="787122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Recall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2061627" y="1781413"/>
            <a:ext cx="787122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F1-Score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3159264" y="1781413"/>
            <a:ext cx="790932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ROC-AUC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515225" y="2122170"/>
            <a:ext cx="6675120" cy="68151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7667267" y="2220635"/>
            <a:ext cx="1101447" cy="484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Logistic Regression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8768715" y="2220635"/>
            <a:ext cx="787122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Moderate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9866352" y="2220635"/>
            <a:ext cx="787122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Moderate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0963989" y="2220635"/>
            <a:ext cx="787122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Low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12061627" y="2220635"/>
            <a:ext cx="787122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Moderate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13159264" y="2220635"/>
            <a:ext cx="790932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0.81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7515225" y="2803684"/>
            <a:ext cx="6675120" cy="36576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7667268" y="2902148"/>
            <a:ext cx="790932" cy="484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Random Forest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8768715" y="2902148"/>
            <a:ext cx="787122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9866352" y="2902148"/>
            <a:ext cx="787122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10963989" y="2902148"/>
            <a:ext cx="787122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12061627" y="2902148"/>
            <a:ext cx="787122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13159264" y="2902148"/>
            <a:ext cx="790932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0.93</a:t>
            </a: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7515225" y="3485198"/>
            <a:ext cx="6675120" cy="36576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1" name="Text 28"/>
          <p:cNvSpPr/>
          <p:nvPr/>
        </p:nvSpPr>
        <p:spPr>
          <a:xfrm>
            <a:off x="7667268" y="3583662"/>
            <a:ext cx="790932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ANN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8768715" y="3583662"/>
            <a:ext cx="787122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9866352" y="3583662"/>
            <a:ext cx="787122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10963989" y="3583662"/>
            <a:ext cx="787122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12061627" y="3583662"/>
            <a:ext cx="787122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</a:t>
            </a:r>
            <a:endParaRPr lang="en-US" sz="1600" dirty="0"/>
          </a:p>
        </p:txBody>
      </p:sp>
      <p:sp>
        <p:nvSpPr>
          <p:cNvPr id="36" name="Text 33"/>
          <p:cNvSpPr/>
          <p:nvPr/>
        </p:nvSpPr>
        <p:spPr>
          <a:xfrm>
            <a:off x="13159264" y="3583662"/>
            <a:ext cx="790932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0.92</a:t>
            </a:r>
            <a:endParaRPr lang="en-US" sz="1600" dirty="0"/>
          </a:p>
        </p:txBody>
      </p:sp>
      <p:sp>
        <p:nvSpPr>
          <p:cNvPr id="37" name="Shape 34"/>
          <p:cNvSpPr/>
          <p:nvPr/>
        </p:nvSpPr>
        <p:spPr>
          <a:xfrm>
            <a:off x="7515225" y="3924419"/>
            <a:ext cx="6675120" cy="36576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8" name="Text 35"/>
          <p:cNvSpPr/>
          <p:nvPr/>
        </p:nvSpPr>
        <p:spPr>
          <a:xfrm>
            <a:off x="7667268" y="4022884"/>
            <a:ext cx="790932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RNN/LSTM</a:t>
            </a:r>
            <a:endParaRPr lang="en-US" sz="1600" dirty="0"/>
          </a:p>
        </p:txBody>
      </p:sp>
      <p:sp>
        <p:nvSpPr>
          <p:cNvPr id="39" name="Text 36"/>
          <p:cNvSpPr/>
          <p:nvPr/>
        </p:nvSpPr>
        <p:spPr>
          <a:xfrm>
            <a:off x="8768715" y="4022884"/>
            <a:ext cx="787122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</a:t>
            </a:r>
            <a:endParaRPr lang="en-US" sz="1600" dirty="0"/>
          </a:p>
        </p:txBody>
      </p:sp>
      <p:sp>
        <p:nvSpPr>
          <p:cNvPr id="40" name="Text 37"/>
          <p:cNvSpPr/>
          <p:nvPr/>
        </p:nvSpPr>
        <p:spPr>
          <a:xfrm>
            <a:off x="9866352" y="4022884"/>
            <a:ext cx="787122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</a:t>
            </a:r>
            <a:endParaRPr lang="en-US" sz="1600" dirty="0"/>
          </a:p>
        </p:txBody>
      </p:sp>
      <p:sp>
        <p:nvSpPr>
          <p:cNvPr id="41" name="Text 38"/>
          <p:cNvSpPr/>
          <p:nvPr/>
        </p:nvSpPr>
        <p:spPr>
          <a:xfrm>
            <a:off x="10963989" y="4022884"/>
            <a:ext cx="787122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Higher</a:t>
            </a:r>
            <a:endParaRPr lang="en-US" sz="1600" dirty="0"/>
          </a:p>
        </p:txBody>
      </p:sp>
      <p:sp>
        <p:nvSpPr>
          <p:cNvPr id="42" name="Text 39"/>
          <p:cNvSpPr/>
          <p:nvPr/>
        </p:nvSpPr>
        <p:spPr>
          <a:xfrm>
            <a:off x="12061627" y="4022884"/>
            <a:ext cx="787122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</a:t>
            </a:r>
            <a:endParaRPr lang="en-US" sz="1600" dirty="0"/>
          </a:p>
        </p:txBody>
      </p:sp>
      <p:sp>
        <p:nvSpPr>
          <p:cNvPr id="43" name="Text 40"/>
          <p:cNvSpPr/>
          <p:nvPr/>
        </p:nvSpPr>
        <p:spPr>
          <a:xfrm>
            <a:off x="13159264" y="4022884"/>
            <a:ext cx="790932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0.94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1027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indent="-685800" algn="l">
              <a:lnSpc>
                <a:spcPts val="5550"/>
              </a:lnSpc>
              <a:buFont typeface="Wingdings" panose="05000000000000000000" pitchFamily="2" charset="2"/>
              <a:buChar char="q"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Model Deployment with Flask API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67990"/>
            <a:ext cx="7556421" cy="2093714"/>
          </a:xfrm>
          <a:prstGeom prst="roundRect">
            <a:avLst>
              <a:gd name="adj" fmla="val 6988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10" y="2967990"/>
            <a:ext cx="121920" cy="209371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42524" y="3225284"/>
            <a:ext cx="29044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Real-time Predictions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142524" y="3715703"/>
            <a:ext cx="695039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Flask API was developed to enable real-time fraud predictions. It accepts JSON input and returns immediate fraud detection results on </a:t>
            </a:r>
            <a:r>
              <a:rPr lang="en-US" u="sng" dirty="0">
                <a:solidFill>
                  <a:srgbClr val="3257B8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localhost</a:t>
            </a: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dirty="0"/>
          </a:p>
        </p:txBody>
      </p:sp>
      <p:sp>
        <p:nvSpPr>
          <p:cNvPr id="8" name="Shape 4"/>
          <p:cNvSpPr/>
          <p:nvPr/>
        </p:nvSpPr>
        <p:spPr>
          <a:xfrm>
            <a:off x="793790" y="5288518"/>
            <a:ext cx="7556421" cy="1730812"/>
          </a:xfrm>
          <a:prstGeom prst="roundRect">
            <a:avLst>
              <a:gd name="adj" fmla="val 8453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310" y="5288518"/>
            <a:ext cx="121920" cy="173081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42524" y="5545812"/>
            <a:ext cx="32495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Challenges Encountered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142524" y="6036231"/>
            <a:ext cx="69503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Deployment faced challenges related to handling large datasets and ensuring correct input formatting for accurate predictions.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621</Words>
  <Application>Microsoft Office PowerPoint</Application>
  <PresentationFormat>Custom</PresentationFormat>
  <Paragraphs>121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Roboto Slab</vt:lpstr>
      <vt:lpstr>Arial</vt:lpstr>
      <vt:lpstr>Roboto</vt:lpstr>
      <vt:lpstr>Wingdings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Anila ♥♥</dc:creator>
  <cp:lastModifiedBy>Anila Anwar</cp:lastModifiedBy>
  <cp:revision>4</cp:revision>
  <dcterms:created xsi:type="dcterms:W3CDTF">2025-12-30T12:14:51Z</dcterms:created>
  <dcterms:modified xsi:type="dcterms:W3CDTF">2025-12-30T12:55:56Z</dcterms:modified>
</cp:coreProperties>
</file>